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97" r:id="rId3"/>
    <p:sldId id="258" r:id="rId4"/>
    <p:sldId id="259" r:id="rId5"/>
    <p:sldId id="260" r:id="rId6"/>
    <p:sldId id="261" r:id="rId7"/>
    <p:sldId id="264" r:id="rId8"/>
    <p:sldId id="285" r:id="rId9"/>
    <p:sldId id="265" r:id="rId10"/>
    <p:sldId id="286" r:id="rId11"/>
    <p:sldId id="298" r:id="rId12"/>
    <p:sldId id="308" r:id="rId13"/>
    <p:sldId id="287" r:id="rId14"/>
    <p:sldId id="288" r:id="rId15"/>
    <p:sldId id="289" r:id="rId16"/>
    <p:sldId id="307" r:id="rId17"/>
    <p:sldId id="290" r:id="rId18"/>
    <p:sldId id="291" r:id="rId19"/>
    <p:sldId id="309" r:id="rId20"/>
    <p:sldId id="270" r:id="rId21"/>
    <p:sldId id="293" r:id="rId22"/>
    <p:sldId id="272" r:id="rId23"/>
    <p:sldId id="303" r:id="rId24"/>
    <p:sldId id="273" r:id="rId25"/>
    <p:sldId id="299" r:id="rId26"/>
    <p:sldId id="274" r:id="rId27"/>
    <p:sldId id="275" r:id="rId28"/>
    <p:sldId id="306" r:id="rId29"/>
    <p:sldId id="277" r:id="rId30"/>
    <p:sldId id="304" r:id="rId31"/>
    <p:sldId id="305" r:id="rId32"/>
    <p:sldId id="283" r:id="rId33"/>
    <p:sldId id="300" r:id="rId34"/>
    <p:sldId id="284" r:id="rId35"/>
    <p:sldId id="302" r:id="rId36"/>
  </p:sldIdLst>
  <p:sldSz cx="9144000" cy="6858000" type="letter"/>
  <p:notesSz cx="9874250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63DE8"/>
    <a:srgbClr val="FF3300"/>
    <a:srgbClr val="990033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3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824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3350" y="339725"/>
            <a:ext cx="4530725" cy="339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40858501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07036" y="3265110"/>
            <a:ext cx="7270389" cy="30424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4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940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65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2000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69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6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8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0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209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7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0375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4940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2-</a:t>
            </a:r>
            <a:fld id="{9F329914-600E-4402-8C2D-9E8259E0C401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3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717800"/>
            <a:ext cx="7396163" cy="1016000"/>
          </a:xfrm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Cascading Style Sheets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175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3.3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Style specification formats-External level</a:t>
            </a:r>
            <a:r>
              <a:rPr lang="en-US" altLang="zh-CN" sz="3200" b="0" dirty="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is a list of style rules, as in the content of a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&lt;style&gt;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 for document-level style sheets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But the rules are in a separate file which is named with the suffix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external.html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92"/>
    </mc:Choice>
    <mc:Fallback xmlns="">
      <p:transition spd="slow" advTm="4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3.4 Selector Forms (pp.99)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3.4.1 simple selector forms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3.4.2 class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3.4.3 generic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3.4.4 id selectors</a:t>
            </a:r>
            <a:endParaRPr lang="en-US" altLang="zh-CN" sz="2800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3.4.5 contextual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3.4.6 pseudo class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3.4.7 universal selectors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5"/>
    </mc:Choice>
    <mc:Fallback xmlns="">
      <p:transition spd="slow" advTm="6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3.4.1 Simple selector form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selector is a tag name or a list of tag names, separated by commas.</a:t>
            </a: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h1, h3 {font-size:30pt}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p {font-size:20pt}</a:t>
            </a:r>
          </a:p>
          <a:p>
            <a:pPr marL="800100" lvl="1" indent="-342900"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51"/>
    </mc:Choice>
    <mc:Fallback xmlns="">
      <p:transition spd="slow" advTm="10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3.4.2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Class selectors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allows different occurrences of the same tag to use different styles.</a:t>
            </a:r>
          </a:p>
          <a:p>
            <a:pPr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style class has a name, which is attached to a tag name.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p.narrow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{property/value list}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p.wide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{property/value list}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class you want on a particular occurrence of a tag is specified with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class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the tag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"narrow"&gt;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&lt;/p&gt;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"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wide"&gt;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&lt;/p&gt;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19"/>
    </mc:Choice>
    <mc:Fallback xmlns="">
      <p:transition spd="slow" advTm="10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3.4.3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Generic selectors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generic class can be defined if you want a style to apply to more than one kind of tags.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generic class must be named, and the name must begin with a period.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.really-big { … }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Use it as if it were a normal style class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h1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class = "really-big"&gt; … &lt;/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h1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"really-big"&gt; … &lt;/p&gt;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85"/>
    </mc:Choice>
    <mc:Fallback xmlns="">
      <p:transition spd="slow" advTm="10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3.4.4 id selectors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An id selector allow the application of a style to one specific element.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#specific-id {property-value list}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#section14 {font-size: 20}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FFC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&lt;h2 id=“section14”&gt;1.4 Example&lt;/h2&gt;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48"/>
    </mc:Choice>
    <mc:Fallback xmlns="">
      <p:transition spd="slow" advTm="9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3.4.5 Contextual selectors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simplest form of contextual selection is the descendant selector, and different element names are separated by white space.</a:t>
            </a: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body b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{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font-size:20pt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51"/>
    </mc:Choice>
    <mc:Fallback xmlns="">
      <p:transition spd="slow" advTm="10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3.4.6 Pseudo class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Pseudo classes are styles that apply when something happens, rather than because the target element simply exists.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Names begin with colons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pseudo.html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hover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classes apply when the mouse cursor is over the element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focus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classes apply when an element gets focus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2"/>
    </mc:Choice>
    <mc:Fallback xmlns="">
      <p:transition spd="slow" advTm="38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3.4.6 Pseudo Class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&lt;!-- pseudo.html --&gt;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&lt;head&gt; &lt;title&gt; Checkboxes &lt;/title&gt;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&lt;style type = "text/css"&gt;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input:hover {color: red;}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input:focus {color: blue;}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&lt;/style&gt;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&lt;/head&gt;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&lt;body&gt;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&lt;form action = ""&gt;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zh-CN" altLang="en-US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</a:t>
            </a: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&lt;p&gt;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Your name: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&lt;input type = "text" /&gt; 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&lt;/p&gt;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&lt;/body&gt;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&lt;/html&gt;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2"/>
    </mc:Choice>
    <mc:Fallback xmlns="">
      <p:transition spd="slow" advTm="8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3.4.7 Universal Selector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universal selector applies its style to all elements in a document.</a:t>
            </a: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* {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font-size:20pt</a:t>
            </a: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2"/>
    </mc:Choice>
    <mc:Fallback xmlns="">
      <p:transition spd="slow" advTm="8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Content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3.1 Introduction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3.2 Levels of style sheets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3.3 Style specification formats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3.4 Selector forms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3.5 Property values forms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3.6-3.12 All kinds of properties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02"/>
    </mc:Choice>
    <mc:Fallback xmlns="">
      <p:transition spd="slow" advTm="49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3.5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There are 60 different properties in categories: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Fonts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Lists 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Alignment of text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Colors 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Backgrounds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Special sections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zh-CN" altLang="en-US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0"/>
    </mc:Choice>
    <mc:Fallback xmlns="">
      <p:transition spd="slow" advTm="3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DD5F11"/>
                </a:solidFill>
                <a:ea typeface="宋体" panose="02010600030101010101" pitchFamily="2" charset="-122"/>
              </a:rPr>
              <a:t>font-family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Value is a list of font names - browser uses the first in the list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font-family: Arial, Helvetica, Courier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If a font name has more than one word, it should be single-quoted.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font-family: ‘Times New Roman’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33"/>
    </mc:Choice>
    <mc:Fallback xmlns="">
      <p:transition spd="slow" advTm="72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font-size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Possible values are a length number in points such as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10 </a:t>
            </a:r>
            <a:r>
              <a:rPr lang="en-US" altLang="zh-CN" sz="2800" b="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pt</a:t>
            </a:r>
            <a:endParaRPr lang="en-US" altLang="zh-CN" sz="2800" b="0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or a keyword from the list: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xx-small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x-small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medium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large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x-large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xx-large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Relative size such as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smaller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or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larger</a:t>
            </a:r>
          </a:p>
          <a:p>
            <a:pPr marL="457200" lvl="1" indent="0">
              <a:lnSpc>
                <a:spcPct val="110000"/>
              </a:lnSpc>
              <a:spcBef>
                <a:spcPct val="20000"/>
              </a:spcBef>
              <a:buSzTx/>
              <a:buNone/>
            </a:pP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font-size: 1.2 </a:t>
            </a:r>
            <a:r>
              <a:rPr lang="en-US" altLang="zh-CN" sz="2800" b="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em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font-style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italic, normal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48"/>
    </mc:Choice>
    <mc:Fallback xmlns="">
      <p:transition spd="slow" advTm="8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font-weight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degrees of boldness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FF00FF"/>
                </a:solidFill>
                <a:ea typeface="宋体" panose="02010600030101010101" pitchFamily="2" charset="-122"/>
              </a:rPr>
              <a:t>bolder, lighter, bold, normal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Could be specified as a multiple of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100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(100 – 900)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</a:t>
            </a:r>
            <a:r>
              <a:rPr lang="en-US" altLang="zh-CN" sz="2800" b="0" dirty="0" smtClean="0">
                <a:solidFill>
                  <a:srgbClr val="063DE8"/>
                </a:solidFill>
                <a:ea typeface="宋体" panose="02010600030101010101" pitchFamily="2" charset="-122"/>
              </a:rPr>
              <a:t>specifying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 list of font properties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2800" b="0" i="1" dirty="0" smtClean="0">
                <a:solidFill>
                  <a:srgbClr val="FF00FF"/>
                </a:solidFill>
                <a:ea typeface="宋体" panose="02010600030101010101" pitchFamily="2" charset="-122"/>
              </a:rPr>
              <a:t>font: bolder 14pt Arial Helvetica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Order must be: style, weight, size, family(s)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fonts.html and  fonts2.html </a:t>
            </a:r>
          </a:p>
          <a:p>
            <a:pPr marL="457200" lvl="1" indent="0">
              <a:lnSpc>
                <a:spcPct val="11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09"/>
    </mc:Choice>
    <mc:Fallback xmlns="">
      <p:transition spd="slow" advTm="11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text-decoration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line-through, overline, underline, none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3-decoration.html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1"/>
    </mc:Choice>
    <mc:Fallback xmlns="">
      <p:transition spd="slow" advTm="2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4000" b="0" smtClean="0">
                <a:ea typeface="宋体" panose="02010600030101010101" pitchFamily="2" charset="-122"/>
              </a:rPr>
              <a:t> </a:t>
            </a:r>
            <a:endParaRPr lang="zh-CN" altLang="en-US" sz="4000" b="0" smtClean="0">
              <a:ea typeface="宋体" panose="02010600030101010101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of an unordered lists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Bullet can be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disc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(default),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square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,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circle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endParaRPr lang="en-US" altLang="zh-CN" sz="2800" b="0" i="1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Set it in either the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&lt;ul&gt;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or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&lt;li&gt;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tag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In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&lt;ul&gt;,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it applies to all list items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&lt;h3&gt; Some Common Single-Engine Aircraft &lt;/h3&gt;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&lt;ul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square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Cessna Skyhawk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Beechcraft Bonanza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Piper Cherokee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&lt;/ul&gt;</a:t>
            </a:r>
            <a:endParaRPr lang="zh-CN" altLang="en-US" sz="2000" b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47"/>
    </mc:Choice>
    <mc:Fallback xmlns="">
      <p:transition spd="slow" advTm="12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In &lt;li&gt;,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applies to just that item</a:t>
            </a:r>
          </a:p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&lt;h3&gt; Some Common Single-Engine Aircraft &lt;/h3&gt;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&lt;ul&gt;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disc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Cessna Skyhawk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square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Beechcraft Bonanza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circle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Piper Cherokee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&lt;/ul&gt;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62"/>
    </mc:Choice>
    <mc:Fallback xmlns="">
      <p:transition spd="slow" advTm="5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On ordered lists  </a:t>
            </a:r>
            <a:r>
              <a:rPr lang="en-US" altLang="zh-CN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can be used to change the sequence values</a:t>
            </a: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rgbClr val="990033"/>
                </a:solidFill>
                <a:ea typeface="宋体" panose="02010600030101010101" pitchFamily="2" charset="-122"/>
              </a:rPr>
              <a:t>Property value	     Sequence type	               First four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decimal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Arabic numerals	               1, 2, 3, 4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upper-alpha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Uppercase letters              A, B, C, D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lower-alpha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Lowercase letters              a, b, c, d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upper-roman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Uppercase Roman	      I, II, III, IV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lower-roman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Lowercase Roman	      i, ii, iii, iv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3-sequence_types.html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4"/>
    </mc:Choice>
    <mc:Fallback xmlns="">
      <p:transition spd="slow" advTm="49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3.8 Alignment of text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991600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text-indent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allows the indentation of the first line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Takes either a length or a % value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text-indent:0.5in</a:t>
            </a:r>
            <a:endParaRPr lang="en-US" altLang="zh-CN" sz="2800" b="0" i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i="1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text-align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is used to arrange text horizontally.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text-align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has the possible values,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left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(the default),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center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right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or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justify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40"/>
    </mc:Choice>
    <mc:Fallback xmlns="">
      <p:transition spd="slow" advTm="89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3.9  Colors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10600" cy="5486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1600" b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specifies the </a:t>
            </a:r>
            <a:r>
              <a:rPr lang="en-US" altLang="zh-CN" sz="2800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foreground color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of elements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&lt;style type = “text/css”&gt;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th.red {</a:t>
            </a:r>
            <a:r>
              <a:rPr lang="en-US" altLang="zh-CN" b="0" i="1" smtClean="0">
                <a:solidFill>
                  <a:srgbClr val="FF00FF"/>
                </a:solidFill>
                <a:ea typeface="宋体" panose="02010600030101010101" pitchFamily="2" charset="-122"/>
              </a:rPr>
              <a:t>color: red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}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th.orange {</a:t>
            </a:r>
            <a:r>
              <a:rPr lang="en-US" altLang="zh-CN" b="0" i="1" smtClean="0">
                <a:solidFill>
                  <a:srgbClr val="FF00FF"/>
                </a:solidFill>
                <a:ea typeface="宋体" panose="02010600030101010101" pitchFamily="2" charset="-122"/>
              </a:rPr>
              <a:t>color: orange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}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&lt;/style&gt;  …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&lt;table border = "5"&gt;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&lt;tr&gt;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&lt;th class = "red"&gt; Apple &lt;/th&gt;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&lt;th class = "orange"&gt; Orange &lt;/th&gt;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	 &lt;/tr&gt;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&lt;/table&gt;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background-color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specifies the </a:t>
            </a:r>
            <a:r>
              <a:rPr lang="en-US" altLang="zh-CN" sz="2800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background 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of elements.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21"/>
    </mc:Choice>
    <mc:Fallback xmlns="">
      <p:transition spd="slow" advTm="7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 Introduction (pp.96)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provides the means to control and change presentation of HTML documents.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sheets allow you to impose a standard style on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 whole document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or even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 whole collection of documents.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not technically HTML, but can be embedded in HTML documents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30"/>
    </mc:Choice>
    <mc:Fallback xmlns="">
      <p:transition spd="slow" advTm="11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3.10.2  Margins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 margin</a:t>
            </a:r>
            <a:r>
              <a:rPr lang="en-US" altLang="zh-CN" sz="2800" b="0" dirty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property  is the space between the border (if any) of an element and the element's neighbor.</a:t>
            </a:r>
          </a:p>
          <a:p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can also be refined into four properties,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margin-left, margin-right, margin-bottom, and margin-top</a:t>
            </a:r>
          </a:p>
          <a:p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margin.html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69"/>
    </mc:Choice>
    <mc:Fallback xmlns="">
      <p:transition spd="slow" advTm="78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3.11 Background images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1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en-US" altLang="zh-CN" b="0" i="1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background-image</a:t>
            </a:r>
            <a:r>
              <a:rPr lang="en-US" altLang="zh-CN" sz="2800" b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property is used to place an image in the background of an element.</a:t>
            </a:r>
          </a:p>
          <a:p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3-back.html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3"/>
    </mc:Choice>
    <mc:Fallback xmlns="">
      <p:transition spd="slow" advTm="3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tags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In many situations, we want to apply special font properties to less than a whole paragraph of text.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Solution: a new tag to define an element in the content of a larger element -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&lt;span&gt;</a:t>
            </a:r>
          </a:p>
          <a:p>
            <a:pPr lvl="1"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default meaning of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&lt;span&gt;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is to leave the content as it is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&lt;p&gt;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  Now is the &lt;span&gt; best time &lt;/span&gt; ever!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&lt;/p&gt;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23"/>
    </mc:Choice>
    <mc:Fallback xmlns="">
      <p:transition spd="slow" advTm="87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tags</a:t>
            </a:r>
            <a:endParaRPr lang="zh-CN" altLang="en-US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rgbClr val="063DE8"/>
                </a:solidFill>
                <a:ea typeface="宋体" panose="02010600030101010101" pitchFamily="2" charset="-122"/>
              </a:rPr>
              <a:t>&lt;span&gt; is usually used with defined styles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4000" b="0" smtClean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&lt;style type = "text/css"&gt;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.bigred {font-size: 24pt;font-family: Ariel; color: red}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&lt;/style&gt;  ….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&lt;p&gt;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Now is the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  &lt;span class = "bigred"&gt;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best time &lt;/span&gt; ever!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&lt;/p&gt;</a:t>
            </a:r>
          </a:p>
          <a:p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35844" name="Picture 4" descr="ch3_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3"/>
          <a:stretch>
            <a:fillRect/>
          </a:stretch>
        </p:blipFill>
        <p:spPr bwMode="auto">
          <a:xfrm>
            <a:off x="3124200" y="5181600"/>
            <a:ext cx="58293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9"/>
    </mc:Choice>
    <mc:Fallback xmlns="">
      <p:transition spd="slow" advTm="3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tags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0387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Another tag that is useful for style specifications: </a:t>
            </a:r>
            <a:r>
              <a:rPr lang="en-US" altLang="zh-CN" sz="2800" b="0" dirty="0" smtClean="0">
                <a:solidFill>
                  <a:srgbClr val="FF3300"/>
                </a:solidFill>
                <a:ea typeface="宋体" panose="02010600030101010101" pitchFamily="2" charset="-122"/>
              </a:rPr>
              <a:t>&lt;div&gt;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Used to create document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sections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(several paragraphs) for which style can be specified.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div.html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02"/>
    </mc:Choice>
    <mc:Fallback xmlns="">
      <p:transition spd="slow" advTm="78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Class exercises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Exercise 3.5 (</a:t>
            </a:r>
            <a:r>
              <a:rPr lang="en-US" altLang="zh-CN" sz="280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pp.135</a:t>
            </a:r>
            <a:r>
              <a:rPr lang="en-US" altLang="zh-CN" sz="2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>
              <a:buFontTx/>
              <a:buNone/>
            </a:pPr>
            <a:endParaRPr lang="en-US" altLang="zh-CN" sz="280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Create and test an HTML document that has six short paragraphs of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text that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describe various aspects of the state in which you live.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must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define three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different paragraph styles,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style must use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left and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right margins of 20 pixels, a background color of pink, and a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foreground color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of blue.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style must use left and right margins of 30 pixels,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background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color of black, and a foreground color of yellow.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must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use a text indent of 1 centimeter, a background color of green, and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foreground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color of white.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first and fourth paragraphs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second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and fifth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and the third and sixth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"/>
    </mc:Choice>
    <mc:Fallback xmlns="">
      <p:transition spd="slow" advTm="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 (pp.97)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There are three levels of style sheets:</a:t>
            </a:r>
          </a:p>
          <a:p>
            <a:pPr marL="457200" indent="-457200"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Inline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specified for a specific occurrence of a tag and apply only to that tag.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 level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- apply to the whole document in which they appear.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External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can be applied to any number of documents.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When more than one style sheet applies to a specific tag in a document,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lowest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has precedence.</a:t>
            </a:r>
          </a:p>
          <a:p>
            <a:pPr marL="457200" indent="-457200"/>
            <a:endParaRPr lang="zh-CN" altLang="en-US" sz="200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63"/>
    </mc:Choice>
    <mc:Fallback xmlns="">
      <p:transition spd="slow" advTm="13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Inline style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sheets appear in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itself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style="color: red"&gt;inline style sheet&lt;/p&gt;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Document-level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sheets appear in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of HTML document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&lt;style type="text/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        	p{color: red; font-weight: bold}      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      &lt;/style&gt;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External style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sheets are in separate files on any server of the Internet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Written as text files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Named with the suffix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endParaRPr lang="en-US" altLang="zh-CN" b="0" dirty="0" smtClean="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61"/>
    </mc:Choice>
    <mc:Fallback xmlns="">
      <p:transition spd="slow" advTm="21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link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specify that the browser is to fetch and use an external style sheet file.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Sz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&lt;link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rel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stylesheet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  type = 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= "http://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www.wherever.org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termpaper.css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&lt;/link&gt;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external.html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41"/>
    </mc:Choice>
    <mc:Fallback xmlns="">
      <p:transition spd="slow" advTm="89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3.3 Style specification formats-Inline level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Format depends on the level of the style sheet!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Inline level: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appears as the value of the </a:t>
            </a:r>
            <a:r>
              <a:rPr lang="en-US" altLang="zh-CN" b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style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a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style = "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property_1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value_1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property_2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value_2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…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property_n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value_n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;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“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3-inline.html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6"/>
    </mc:Choice>
    <mc:Fallback xmlns="">
      <p:transition spd="slow" advTm="7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610600" cy="9159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3.3 Style specification formats-Document level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487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Document level: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appears as a list of rules that are the content of a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style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style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must include the </a:t>
            </a:r>
            <a:r>
              <a:rPr lang="en-US" altLang="zh-CN" b="0" i="1" smtClean="0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attribute, setting to "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text/css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“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1"/>
    </mc:Choice>
    <mc:Fallback xmlns=""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3.3 </a:t>
            </a: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Style specification formats-Document level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&lt;style type = 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rule list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&lt;/style&gt;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Form of the rules: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selector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{list of property/values}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Each </a:t>
            </a:r>
            <a:r>
              <a:rPr lang="en-US" altLang="zh-CN" b="0" dirty="0" smtClean="0">
                <a:solidFill>
                  <a:srgbClr val="063DE8"/>
                </a:solidFill>
                <a:ea typeface="宋体" panose="02010600030101010101" pitchFamily="2" charset="-122"/>
              </a:rPr>
              <a:t>property/value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pair has the form 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: 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value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Pairs are separated by semicolons, just as in the value of a &lt;style&gt; attribute of inline level.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document.html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83"/>
    </mc:Choice>
    <mc:Fallback xmlns="">
      <p:transition spd="slow" advTm="8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1842</TotalTime>
  <Pages>5</Pages>
  <Words>1741</Words>
  <Application>Microsoft Office PowerPoint</Application>
  <PresentationFormat>信纸(8.5x11 英寸)</PresentationFormat>
  <Paragraphs>311</Paragraphs>
  <Slides>35</Slides>
  <Notes>2</Notes>
  <HiddenSlides>0</HiddenSlides>
  <MMClips>35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ヒラギノ角ゴ Pro W3</vt:lpstr>
      <vt:lpstr>宋体</vt:lpstr>
      <vt:lpstr>Arial</vt:lpstr>
      <vt:lpstr>Courier New</vt:lpstr>
      <vt:lpstr>Times</vt:lpstr>
      <vt:lpstr>Times New Roman</vt:lpstr>
      <vt:lpstr>Blank Presentation</vt:lpstr>
      <vt:lpstr>Part 3</vt:lpstr>
      <vt:lpstr>Content</vt:lpstr>
      <vt:lpstr>3.1 Introduction (pp.96)</vt:lpstr>
      <vt:lpstr>3.2 Levels of Style Sheets (pp.97)</vt:lpstr>
      <vt:lpstr>3.2 Levels of Style Sheets </vt:lpstr>
      <vt:lpstr>3.2 Levels of Style Sheets</vt:lpstr>
      <vt:lpstr>3.3 Style specification formats-Inline level</vt:lpstr>
      <vt:lpstr>3.3 Style specification formats-Document level</vt:lpstr>
      <vt:lpstr>3.3 Style specification formats-Document level</vt:lpstr>
      <vt:lpstr>3.3 Style specification formats-External level </vt:lpstr>
      <vt:lpstr>3.4 Selector Forms (pp.99)</vt:lpstr>
      <vt:lpstr>3.4.1 Simple selector form </vt:lpstr>
      <vt:lpstr>3.4.2 Class selectors</vt:lpstr>
      <vt:lpstr>3.4.3 Generic selectors</vt:lpstr>
      <vt:lpstr>3.4.4 id selectors</vt:lpstr>
      <vt:lpstr>3.4.5 Contextual selectors </vt:lpstr>
      <vt:lpstr>3.4.6 Pseudo class</vt:lpstr>
      <vt:lpstr>3.4.6 Pseudo Class Example</vt:lpstr>
      <vt:lpstr>3.4.7 Universal Selector</vt:lpstr>
      <vt:lpstr>3.5 Properties</vt:lpstr>
      <vt:lpstr>3.6 Font Properties</vt:lpstr>
      <vt:lpstr>3.6 Font Properties</vt:lpstr>
      <vt:lpstr>3.6 Font Properties</vt:lpstr>
      <vt:lpstr>3.6 Font Properties </vt:lpstr>
      <vt:lpstr>3.7  List properties </vt:lpstr>
      <vt:lpstr>3.7  List properties </vt:lpstr>
      <vt:lpstr>3.7  List properties </vt:lpstr>
      <vt:lpstr>3.8 Alignment of text</vt:lpstr>
      <vt:lpstr>3.9  Colors</vt:lpstr>
      <vt:lpstr>3.10.2  Margins</vt:lpstr>
      <vt:lpstr>3.11 Background images</vt:lpstr>
      <vt:lpstr>3.12 The &lt;span&gt; and &lt;div&gt; tags</vt:lpstr>
      <vt:lpstr>3.12 The &lt;span&gt; and &lt;div&gt; tags</vt:lpstr>
      <vt:lpstr>3.12 The &lt;span&gt; and &lt;div&gt; tags</vt:lpstr>
      <vt:lpstr>Class exercises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388</cp:revision>
  <cp:lastPrinted>2021-03-15T23:12:05Z</cp:lastPrinted>
  <dcterms:created xsi:type="dcterms:W3CDTF">2007-04-26T20:44:15Z</dcterms:created>
  <dcterms:modified xsi:type="dcterms:W3CDTF">2023-03-06T23:37:20Z</dcterms:modified>
  <cp:category/>
</cp:coreProperties>
</file>